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0287000" cy="18288000"/>
  <p:notesSz cx="6858000" cy="9144000"/>
  <p:embeddedFontLst>
    <p:embeddedFont>
      <p:font typeface="Now" charset="1" panose="00000500000000000000"/>
      <p:regular r:id="rId18"/>
    </p:embeddedFont>
    <p:embeddedFont>
      <p:font typeface="Canva Sans" charset="1" panose="020B0503030501040103"/>
      <p:regular r:id="rId19"/>
    </p:embeddedFont>
    <p:embeddedFont>
      <p:font typeface="Now Bold" charset="1" panose="00000800000000000000"/>
      <p:regular r:id="rId20"/>
    </p:embeddedFont>
    <p:embeddedFont>
      <p:font typeface="Canva Sans Bold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66" t="0" r="-166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6291816" y="757153"/>
            <a:ext cx="23500797" cy="16773694"/>
          </a:xfrm>
          <a:custGeom>
            <a:avLst/>
            <a:gdLst/>
            <a:ahLst/>
            <a:cxnLst/>
            <a:rect r="r" b="b" t="t" l="l"/>
            <a:pathLst>
              <a:path h="16773694" w="23500797">
                <a:moveTo>
                  <a:pt x="0" y="0"/>
                </a:moveTo>
                <a:lnTo>
                  <a:pt x="23500797" y="0"/>
                </a:lnTo>
                <a:lnTo>
                  <a:pt x="23500797" y="16773694"/>
                </a:lnTo>
                <a:lnTo>
                  <a:pt x="0" y="167736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64419" y="1028700"/>
            <a:ext cx="11906" cy="12496763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flipH="true">
            <a:off x="1026497" y="1009596"/>
            <a:ext cx="8143875" cy="38136"/>
          </a:xfrm>
          <a:prstGeom prst="line">
            <a:avLst/>
          </a:prstGeom>
          <a:ln cap="flat" w="762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76325" y="16931762"/>
            <a:ext cx="5902681" cy="58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43"/>
              </a:lnSpc>
              <a:spcBef>
                <a:spcPct val="0"/>
              </a:spcBef>
            </a:pPr>
            <a:r>
              <a:rPr lang="en-US" sz="3459" spc="691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WELILE MTHEMBU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6325" y="14492246"/>
            <a:ext cx="10287000" cy="196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72"/>
              </a:lnSpc>
            </a:pPr>
            <a:r>
              <a:rPr lang="en-US" sz="7807" spc="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Bright Coffee Shop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9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294163"/>
            <a:ext cx="10287000" cy="5540720"/>
          </a:xfrm>
          <a:custGeom>
            <a:avLst/>
            <a:gdLst/>
            <a:ahLst/>
            <a:cxnLst/>
            <a:rect r="r" b="b" t="t" l="l"/>
            <a:pathLst>
              <a:path h="5540720" w="10287000">
                <a:moveTo>
                  <a:pt x="0" y="0"/>
                </a:moveTo>
                <a:lnTo>
                  <a:pt x="10287000" y="0"/>
                </a:lnTo>
                <a:lnTo>
                  <a:pt x="10287000" y="5540720"/>
                </a:lnTo>
                <a:lnTo>
                  <a:pt x="0" y="55407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" t="0" r="-228" b="-7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41956"/>
            <a:ext cx="9375449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By Spending Bands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59831" y="10257567"/>
            <a:ext cx="5367338" cy="3693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SPEND BANDS 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0 – 100 = Low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101 – 250 = Medium</a:t>
            </a:r>
          </a:p>
          <a:p>
            <a:pPr algn="ctr">
              <a:lnSpc>
                <a:spcPts val="5880"/>
              </a:lnSpc>
            </a:pPr>
            <a:r>
              <a:rPr lang="en-US" sz="4200" b="true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251 – 300 = High</a:t>
            </a:r>
            <a:r>
              <a:rPr lang="en-US" sz="4200" b="true">
                <a:solidFill>
                  <a:srgbClr val="000000"/>
                </a:solidFill>
                <a:latin typeface="Now Bold"/>
                <a:ea typeface="Now Bold"/>
                <a:cs typeface="Now Bold"/>
                <a:sym typeface="Now Bold"/>
              </a:rPr>
              <a:t> </a:t>
            </a:r>
          </a:p>
          <a:p>
            <a:pPr algn="ctr">
              <a:lnSpc>
                <a:spcPts val="5880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4412806"/>
            <a:ext cx="10287000" cy="3175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With the low spend category generating the most revenue, efforts should be directed toward strengthening the medium and high spending customer base.</a:t>
            </a:r>
          </a:p>
          <a:p>
            <a:pPr algn="ctr">
              <a:lnSpc>
                <a:spcPts val="5039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22" t="0" r="-922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539" y="1368384"/>
            <a:ext cx="10160496" cy="1309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82"/>
              </a:lnSpc>
            </a:pPr>
            <a:r>
              <a:rPr lang="en-US" sz="770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RECOMMENDATIONS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4449963"/>
            <a:ext cx="10287000" cy="1944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8846" indent="-399423" lvl="1">
              <a:lnSpc>
                <a:spcPts val="5180"/>
              </a:lnSpc>
              <a:buAutoNum type="arabicPeriod" startAt="1"/>
            </a:pPr>
            <a:r>
              <a:rPr lang="en-US" sz="37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Drive customer loyalty through structured reward tiers or exclusive subscription benefits.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150" y="7292636"/>
            <a:ext cx="10229850" cy="1899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2. Increase transaction value through product bundling, such as offering a free coffee with the purchase of a branded mug.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4604" y="11159754"/>
            <a:ext cx="9632396" cy="1899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3. Introduce exclusive local or seasonal pastries to generate excitement and keep the menu fresh.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4604" y="15136092"/>
            <a:ext cx="9632396" cy="2463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4. Enhance the appeal of packaged chocolate through custom, gift-ready packaging to attract impulse and seasonal buyers.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9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66781" y="5867858"/>
            <a:ext cx="17207525" cy="11464513"/>
          </a:xfrm>
          <a:custGeom>
            <a:avLst/>
            <a:gdLst/>
            <a:ahLst/>
            <a:cxnLst/>
            <a:rect r="r" b="b" t="t" l="l"/>
            <a:pathLst>
              <a:path h="11464513" w="17207525">
                <a:moveTo>
                  <a:pt x="0" y="0"/>
                </a:moveTo>
                <a:lnTo>
                  <a:pt x="17207524" y="0"/>
                </a:lnTo>
                <a:lnTo>
                  <a:pt x="17207524" y="11464513"/>
                </a:lnTo>
                <a:lnTo>
                  <a:pt x="0" y="11464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70866" y="6021196"/>
            <a:ext cx="8487434" cy="129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90"/>
              </a:lnSpc>
            </a:pPr>
            <a:r>
              <a:rPr lang="en-US" b="true" sz="7564" spc="3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0" y="0"/>
                </a:move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111" t="0" r="-2111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99" y="1224148"/>
            <a:ext cx="8490446" cy="2232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00"/>
              </a:lnSpc>
            </a:pPr>
            <a:r>
              <a:rPr lang="en-US" sz="13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Objectives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25062" y="4924837"/>
            <a:ext cx="9761938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1.Products that generate the most revenue.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0" y="8545607"/>
            <a:ext cx="10287000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2.Time of the day the store performs best.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2445" y="11185302"/>
            <a:ext cx="10254555" cy="2744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3.Sale trends across products and time intervals.</a:t>
            </a: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45754" y="14817428"/>
            <a:ext cx="6827937" cy="182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4. Recommendations.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9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4000">
            <a:off x="-13898" y="7017028"/>
            <a:ext cx="10314796" cy="4089108"/>
          </a:xfrm>
          <a:custGeom>
            <a:avLst/>
            <a:gdLst/>
            <a:ahLst/>
            <a:cxnLst/>
            <a:rect r="r" b="b" t="t" l="l"/>
            <a:pathLst>
              <a:path h="4089108" w="10314796">
                <a:moveTo>
                  <a:pt x="0" y="71816"/>
                </a:moveTo>
                <a:lnTo>
                  <a:pt x="10286749" y="0"/>
                </a:lnTo>
                <a:lnTo>
                  <a:pt x="10314796" y="4017292"/>
                </a:lnTo>
                <a:lnTo>
                  <a:pt x="28047" y="4089108"/>
                </a:lnTo>
                <a:lnTo>
                  <a:pt x="0" y="71816"/>
                </a:lnTo>
                <a:close/>
              </a:path>
            </a:pathLst>
          </a:custGeom>
          <a:blipFill>
            <a:blip r:embed="rId2"/>
            <a:stretch>
              <a:fillRect l="-1618" t="109" r="-2699" b="-1006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41968"/>
            <a:ext cx="10287000" cy="2742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40"/>
              </a:lnSpc>
            </a:pPr>
            <a:r>
              <a:rPr lang="en-US" sz="7886" spc="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Revenue Per Product Type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9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0916" y="4875200"/>
            <a:ext cx="9945168" cy="5005339"/>
          </a:xfrm>
          <a:custGeom>
            <a:avLst/>
            <a:gdLst/>
            <a:ahLst/>
            <a:cxnLst/>
            <a:rect r="r" b="b" t="t" l="l"/>
            <a:pathLst>
              <a:path h="5005339" w="9945168">
                <a:moveTo>
                  <a:pt x="0" y="0"/>
                </a:moveTo>
                <a:lnTo>
                  <a:pt x="9945168" y="0"/>
                </a:lnTo>
                <a:lnTo>
                  <a:pt x="9945168" y="5005339"/>
                </a:lnTo>
                <a:lnTo>
                  <a:pt x="0" y="5005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25" r="0" b="-952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904875"/>
            <a:ext cx="10287000" cy="233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6700" spc="2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Peak Time Intervals For Sales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2438" y="10210120"/>
            <a:ext cx="9964562" cy="336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7"/>
              </a:lnSpc>
            </a:pPr>
            <a:r>
              <a:rPr lang="en-US" sz="3812" spc="76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6AM -11:59AM = MORNING </a:t>
            </a:r>
          </a:p>
          <a:p>
            <a:pPr algn="ctr">
              <a:lnSpc>
                <a:spcPts val="5337"/>
              </a:lnSpc>
            </a:pPr>
            <a:r>
              <a:rPr lang="en-US" sz="3812" spc="76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12PM - 16:59PM = AFTERNOON</a:t>
            </a:r>
          </a:p>
          <a:p>
            <a:pPr algn="ctr">
              <a:lnSpc>
                <a:spcPts val="5337"/>
              </a:lnSpc>
            </a:pPr>
            <a:r>
              <a:rPr lang="en-US" sz="3812" spc="762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17:00PM - 20:59PM = EVENING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2438" y="14469066"/>
            <a:ext cx="9964562" cy="238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49"/>
              </a:lnSpc>
            </a:pPr>
            <a:r>
              <a:rPr lang="en-US" sz="4535" spc="907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THE HIGHEST SALES VOLUMES OCCUR DURING THE MORNING PERIOD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9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177116"/>
            <a:ext cx="10287000" cy="5648907"/>
          </a:xfrm>
          <a:custGeom>
            <a:avLst/>
            <a:gdLst/>
            <a:ahLst/>
            <a:cxnLst/>
            <a:rect r="r" b="b" t="t" l="l"/>
            <a:pathLst>
              <a:path h="5648907" w="10287000">
                <a:moveTo>
                  <a:pt x="0" y="0"/>
                </a:moveTo>
                <a:lnTo>
                  <a:pt x="10287000" y="0"/>
                </a:lnTo>
                <a:lnTo>
                  <a:pt x="10287000" y="5648908"/>
                </a:lnTo>
                <a:lnTo>
                  <a:pt x="0" y="5648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351" r="-171" b="-729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171450"/>
            <a:ext cx="10287000" cy="4634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16"/>
              </a:lnSpc>
            </a:pPr>
            <a:r>
              <a:rPr lang="en-US" sz="8797" spc="3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Revenue Generated On Each Weekday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69121" y="13658253"/>
            <a:ext cx="9548759" cy="3601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2"/>
              </a:lnSpc>
            </a:pPr>
            <a:r>
              <a:rPr lang="en-US" sz="4101" spc="82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REVENUE PEAKS ON MONDAY, WITH FRIDAY AND THURSDAY SHOWING SIMILARLY STRONG PERFORMANCE.</a:t>
            </a:r>
            <a:r>
              <a:rPr lang="en-US" sz="4101" spc="82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9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321" y="6575920"/>
            <a:ext cx="10162679" cy="5648907"/>
          </a:xfrm>
          <a:custGeom>
            <a:avLst/>
            <a:gdLst/>
            <a:ahLst/>
            <a:cxnLst/>
            <a:rect r="r" b="b" t="t" l="l"/>
            <a:pathLst>
              <a:path h="5648907" w="10162679">
                <a:moveTo>
                  <a:pt x="0" y="0"/>
                </a:moveTo>
                <a:lnTo>
                  <a:pt x="10162679" y="0"/>
                </a:lnTo>
                <a:lnTo>
                  <a:pt x="10162679" y="5648908"/>
                </a:lnTo>
                <a:lnTo>
                  <a:pt x="0" y="56489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2" t="0" r="-1012" b="-1032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4321" y="469844"/>
            <a:ext cx="10162679" cy="4824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spc="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Revenue Per Store Location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3865851"/>
            <a:ext cx="9261505" cy="1198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0"/>
              </a:lnSpc>
            </a:pPr>
            <a:r>
              <a:rPr lang="en-US" sz="3450" spc="690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HELL’S KITCHEN GENERATES THE MOST REVENUE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9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429798"/>
            <a:ext cx="10287000" cy="5374958"/>
          </a:xfrm>
          <a:custGeom>
            <a:avLst/>
            <a:gdLst/>
            <a:ahLst/>
            <a:cxnLst/>
            <a:rect r="r" b="b" t="t" l="l"/>
            <a:pathLst>
              <a:path h="5374958" w="10287000">
                <a:moveTo>
                  <a:pt x="0" y="0"/>
                </a:moveTo>
                <a:lnTo>
                  <a:pt x="10287000" y="0"/>
                </a:lnTo>
                <a:lnTo>
                  <a:pt x="10287000" y="5374957"/>
                </a:lnTo>
                <a:lnTo>
                  <a:pt x="0" y="5374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85825"/>
            <a:ext cx="10287000" cy="2742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54"/>
              </a:lnSpc>
            </a:pPr>
            <a:r>
              <a:rPr lang="en-US" sz="7896" spc="3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Revenue Between Jan -Jun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2184660"/>
            <a:ext cx="10287000" cy="1899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5"/>
              </a:lnSpc>
            </a:pPr>
            <a:r>
              <a:rPr lang="en-US" sz="3597" spc="719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THERE WAS A DROP IN OVERALL REVENUE BETWEEN JANUARY AND FEBRUARY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4824355"/>
            <a:ext cx="9489393" cy="3314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84"/>
              </a:lnSpc>
            </a:pPr>
            <a:r>
              <a:rPr lang="en-US" sz="3774" spc="7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TH</a:t>
            </a:r>
            <a:r>
              <a:rPr lang="en-US" sz="3774" spc="754">
                <a:solidFill>
                  <a:srgbClr val="FFFFFF"/>
                </a:solidFill>
                <a:latin typeface="Now"/>
                <a:ea typeface="Now"/>
                <a:cs typeface="Now"/>
                <a:sym typeface="Now"/>
              </a:rPr>
              <a:t>E INCREASE IN SALES BEGAN IN MARCH, WITH JUNE DELIVERING THE STRONGEST REVENUE PERFORMANCE.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9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1421" y="2363891"/>
            <a:ext cx="10105579" cy="2441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spc="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Total Revenue By Product Category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998988" y="8643302"/>
            <a:ext cx="289024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spc="1039">
                <a:solidFill>
                  <a:srgbClr val="151513"/>
                </a:solidFill>
                <a:latin typeface="Now"/>
                <a:ea typeface="Now"/>
                <a:cs typeface="Now"/>
                <a:sym typeface="Now"/>
              </a:rPr>
              <a:t>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81421" y="7612740"/>
            <a:ext cx="9872054" cy="5463542"/>
          </a:xfrm>
          <a:custGeom>
            <a:avLst/>
            <a:gdLst/>
            <a:ahLst/>
            <a:cxnLst/>
            <a:rect r="r" b="b" t="t" l="l"/>
            <a:pathLst>
              <a:path h="5463542" w="9872054">
                <a:moveTo>
                  <a:pt x="0" y="0"/>
                </a:moveTo>
                <a:lnTo>
                  <a:pt x="9872055" y="0"/>
                </a:lnTo>
                <a:lnTo>
                  <a:pt x="9872055" y="5463541"/>
                </a:lnTo>
                <a:lnTo>
                  <a:pt x="0" y="546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539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1801" y="741428"/>
            <a:ext cx="5250070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74"/>
              </a:lnSpc>
            </a:pPr>
            <a:r>
              <a:rPr lang="en-US" sz="7124" spc="2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Top 4 Selling Products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5177241"/>
            <a:ext cx="3130812" cy="4484119"/>
            <a:chOff x="0" y="0"/>
            <a:chExt cx="443357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335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4433570">
                  <a:moveTo>
                    <a:pt x="2217420" y="0"/>
                  </a:moveTo>
                  <a:cubicBezTo>
                    <a:pt x="3441700" y="0"/>
                    <a:pt x="4433570" y="993140"/>
                    <a:pt x="4433570" y="2217420"/>
                  </a:cubicBezTo>
                  <a:lnTo>
                    <a:pt x="4433570" y="6350000"/>
                  </a:lnTo>
                  <a:lnTo>
                    <a:pt x="0" y="6350000"/>
                  </a:lnTo>
                  <a:lnTo>
                    <a:pt x="0" y="2217420"/>
                  </a:lnTo>
                  <a:cubicBezTo>
                    <a:pt x="0" y="993140"/>
                    <a:pt x="993140" y="0"/>
                    <a:pt x="2217420" y="0"/>
                  </a:cubicBezTo>
                  <a:close/>
                </a:path>
              </a:pathLst>
            </a:custGeom>
            <a:blipFill>
              <a:blip r:embed="rId2"/>
              <a:stretch>
                <a:fillRect l="-30344" t="-9396" r="-12704" b="-699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0">
            <a:off x="5049792" y="5895150"/>
            <a:ext cx="4944159" cy="3766210"/>
          </a:xfrm>
          <a:custGeom>
            <a:avLst/>
            <a:gdLst/>
            <a:ahLst/>
            <a:cxnLst/>
            <a:rect r="r" b="b" t="t" l="l"/>
            <a:pathLst>
              <a:path h="3766210" w="4944159">
                <a:moveTo>
                  <a:pt x="4944159" y="0"/>
                </a:moveTo>
                <a:lnTo>
                  <a:pt x="0" y="0"/>
                </a:lnTo>
                <a:lnTo>
                  <a:pt x="0" y="3766209"/>
                </a:lnTo>
                <a:lnTo>
                  <a:pt x="4944159" y="3766209"/>
                </a:lnTo>
                <a:lnTo>
                  <a:pt x="4944159" y="0"/>
                </a:lnTo>
                <a:close/>
              </a:path>
            </a:pathLst>
          </a:custGeom>
          <a:blipFill>
            <a:blip r:embed="rId3"/>
            <a:stretch>
              <a:fillRect l="-13878" t="0" r="-13878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43921">
            <a:off x="794860" y="12637161"/>
            <a:ext cx="4046804" cy="2721191"/>
            <a:chOff x="0" y="0"/>
            <a:chExt cx="2926461" cy="1967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1971" y="0"/>
              <a:ext cx="2974340" cy="1967865"/>
            </a:xfrm>
            <a:custGeom>
              <a:avLst/>
              <a:gdLst/>
              <a:ahLst/>
              <a:cxnLst/>
              <a:rect r="r" b="b" t="t" l="l"/>
              <a:pathLst>
                <a:path h="1967865" w="2974340">
                  <a:moveTo>
                    <a:pt x="176911" y="0"/>
                  </a:moveTo>
                  <a:cubicBezTo>
                    <a:pt x="147193" y="0"/>
                    <a:pt x="143891" y="5715"/>
                    <a:pt x="131699" y="20574"/>
                  </a:cubicBezTo>
                  <a:cubicBezTo>
                    <a:pt x="88519" y="72263"/>
                    <a:pt x="67691" y="620776"/>
                    <a:pt x="63754" y="715518"/>
                  </a:cubicBezTo>
                  <a:cubicBezTo>
                    <a:pt x="34671" y="1433703"/>
                    <a:pt x="0" y="1739519"/>
                    <a:pt x="40132" y="1816735"/>
                  </a:cubicBezTo>
                  <a:cubicBezTo>
                    <a:pt x="77724" y="1888363"/>
                    <a:pt x="162179" y="1898396"/>
                    <a:pt x="809244" y="1907540"/>
                  </a:cubicBezTo>
                  <a:cubicBezTo>
                    <a:pt x="1596644" y="1918462"/>
                    <a:pt x="2333498" y="1967865"/>
                    <a:pt x="2642108" y="1967865"/>
                  </a:cubicBezTo>
                  <a:cubicBezTo>
                    <a:pt x="2729738" y="1967865"/>
                    <a:pt x="2782824" y="1963928"/>
                    <a:pt x="2792857" y="1953895"/>
                  </a:cubicBezTo>
                  <a:cubicBezTo>
                    <a:pt x="2834005" y="1912493"/>
                    <a:pt x="2883408" y="1502664"/>
                    <a:pt x="2908935" y="989203"/>
                  </a:cubicBezTo>
                  <a:cubicBezTo>
                    <a:pt x="2949829" y="167259"/>
                    <a:pt x="2974340" y="117348"/>
                    <a:pt x="2903474" y="94996"/>
                  </a:cubicBezTo>
                  <a:cubicBezTo>
                    <a:pt x="2807716" y="64770"/>
                    <a:pt x="721995" y="39370"/>
                    <a:pt x="276606" y="6096"/>
                  </a:cubicBezTo>
                  <a:cubicBezTo>
                    <a:pt x="226060" y="2286"/>
                    <a:pt x="195961" y="0"/>
                    <a:pt x="176911" y="0"/>
                  </a:cubicBezTo>
                  <a:close/>
                </a:path>
              </a:pathLst>
            </a:custGeom>
            <a:blipFill>
              <a:blip r:embed="rId4"/>
              <a:stretch>
                <a:fillRect l="-432" t="0" r="-432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6510325" y="11855328"/>
            <a:ext cx="2609191" cy="3586517"/>
          </a:xfrm>
          <a:custGeom>
            <a:avLst/>
            <a:gdLst/>
            <a:ahLst/>
            <a:cxnLst/>
            <a:rect r="r" b="b" t="t" l="l"/>
            <a:pathLst>
              <a:path h="3586517" w="2609191">
                <a:moveTo>
                  <a:pt x="0" y="0"/>
                </a:moveTo>
                <a:lnTo>
                  <a:pt x="2609191" y="0"/>
                </a:lnTo>
                <a:lnTo>
                  <a:pt x="2609191" y="3586518"/>
                </a:lnTo>
                <a:lnTo>
                  <a:pt x="0" y="35865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6552" y="10084774"/>
            <a:ext cx="395644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b="true" sz="5000" spc="10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1.COFFEE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27470" y="10075249"/>
            <a:ext cx="277490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spc="10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2. TEA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2547" y="16326401"/>
            <a:ext cx="4018508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b="true" sz="4500" spc="900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3. BAKERY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86238" y="16345451"/>
            <a:ext cx="3471267" cy="1234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1"/>
              </a:lnSpc>
            </a:pPr>
            <a:r>
              <a:rPr lang="en-US" b="true" sz="3286" spc="65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4. DRIKING </a:t>
            </a:r>
          </a:p>
          <a:p>
            <a:pPr algn="ctr">
              <a:lnSpc>
                <a:spcPts val="5301"/>
              </a:lnSpc>
            </a:pPr>
            <a:r>
              <a:rPr lang="en-US" b="true" sz="3786" spc="757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COFFEE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DAGrnuimwYc</dc:identifier>
  <dcterms:modified xsi:type="dcterms:W3CDTF">2011-08-01T06:04:30Z</dcterms:modified>
  <cp:revision>1</cp:revision>
  <dc:title>Beige Simple Modern Coffee Shop Instagram Story</dc:title>
</cp:coreProperties>
</file>